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563" r:id="rId2"/>
    <p:sldId id="584" r:id="rId3"/>
    <p:sldId id="586" r:id="rId4"/>
    <p:sldId id="569" r:id="rId5"/>
    <p:sldId id="590" r:id="rId6"/>
    <p:sldId id="571" r:id="rId7"/>
  </p:sldIdLst>
  <p:sldSz cx="9144000" cy="6858000" type="screen4x3"/>
  <p:notesSz cx="6805613" cy="9939338"/>
  <p:custDataLst>
    <p:tags r:id="rId10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2205">
          <p15:clr>
            <a:srgbClr val="A4A3A4"/>
          </p15:clr>
        </p15:guide>
        <p15:guide id="7" orient="horz" pos="2296">
          <p15:clr>
            <a:srgbClr val="A4A3A4"/>
          </p15:clr>
        </p15:guide>
        <p15:guide id="8" orient="horz" pos="3657">
          <p15:clr>
            <a:srgbClr val="A4A3A4"/>
          </p15:clr>
        </p15:guide>
        <p15:guide id="9" orient="horz" pos="4110">
          <p15:clr>
            <a:srgbClr val="A4A3A4"/>
          </p15:clr>
        </p15:guide>
        <p15:guide id="10" orient="horz" pos="527">
          <p15:clr>
            <a:srgbClr val="A4A3A4"/>
          </p15:clr>
        </p15:guide>
        <p15:guide id="11" pos="5624">
          <p15:clr>
            <a:srgbClr val="A4A3A4"/>
          </p15:clr>
        </p15:guide>
        <p15:guide id="12" pos="136">
          <p15:clr>
            <a:srgbClr val="A4A3A4"/>
          </p15:clr>
        </p15:guide>
        <p15:guide id="13" pos="5556">
          <p15:clr>
            <a:srgbClr val="A4A3A4"/>
          </p15:clr>
        </p15:guide>
        <p15:guide id="14" pos="204">
          <p15:clr>
            <a:srgbClr val="A4A3A4"/>
          </p15:clr>
        </p15:guide>
        <p15:guide id="15" pos="2018">
          <p15:clr>
            <a:srgbClr val="A4A3A4"/>
          </p15:clr>
        </p15:guide>
        <p15:guide id="16" pos="2381">
          <p15:clr>
            <a:srgbClr val="A4A3A4"/>
          </p15:clr>
        </p15:guide>
        <p15:guide id="17" pos="2472">
          <p15:clr>
            <a:srgbClr val="A4A3A4"/>
          </p15:clr>
        </p15:guide>
        <p15:guide id="18" pos="2835">
          <p15:clr>
            <a:srgbClr val="A4A3A4"/>
          </p15:clr>
        </p15:guide>
        <p15:guide id="19" pos="1905">
          <p15:clr>
            <a:srgbClr val="A4A3A4"/>
          </p15:clr>
        </p15:guide>
        <p15:guide id="20" pos="1565">
          <p15:clr>
            <a:srgbClr val="A4A3A4"/>
          </p15:clr>
        </p15:guide>
        <p15:guide id="21" pos="1474">
          <p15:clr>
            <a:srgbClr val="A4A3A4"/>
          </p15:clr>
        </p15:guide>
        <p15:guide id="22" pos="1111">
          <p15:clr>
            <a:srgbClr val="A4A3A4"/>
          </p15:clr>
        </p15:guide>
        <p15:guide id="23" pos="1020">
          <p15:clr>
            <a:srgbClr val="A4A3A4"/>
          </p15:clr>
        </p15:guide>
        <p15:guide id="24" pos="657">
          <p15:clr>
            <a:srgbClr val="A4A3A4"/>
          </p15:clr>
        </p15:guide>
        <p15:guide id="25" pos="567">
          <p15:clr>
            <a:srgbClr val="A4A3A4"/>
          </p15:clr>
        </p15:guide>
        <p15:guide id="26" pos="2925">
          <p15:clr>
            <a:srgbClr val="A4A3A4"/>
          </p15:clr>
        </p15:guide>
        <p15:guide id="27" pos="3379">
          <p15:clr>
            <a:srgbClr val="A4A3A4"/>
          </p15:clr>
        </p15:guide>
        <p15:guide id="28" pos="3742">
          <p15:clr>
            <a:srgbClr val="A4A3A4"/>
          </p15:clr>
        </p15:guide>
        <p15:guide id="29" pos="3288">
          <p15:clr>
            <a:srgbClr val="A4A3A4"/>
          </p15:clr>
        </p15:guide>
        <p15:guide id="30" pos="3833">
          <p15:clr>
            <a:srgbClr val="A4A3A4"/>
          </p15:clr>
        </p15:guide>
        <p15:guide id="31" pos="4195">
          <p15:clr>
            <a:srgbClr val="A4A3A4"/>
          </p15:clr>
        </p15:guide>
        <p15:guide id="32" pos="4286">
          <p15:clr>
            <a:srgbClr val="A4A3A4"/>
          </p15:clr>
        </p15:guide>
        <p15:guide id="33" pos="5103">
          <p15:clr>
            <a:srgbClr val="A4A3A4"/>
          </p15:clr>
        </p15:guide>
        <p15:guide id="34" pos="5193">
          <p15:clr>
            <a:srgbClr val="A4A3A4"/>
          </p15:clr>
        </p15:guide>
        <p15:guide id="35" pos="4649">
          <p15:clr>
            <a:srgbClr val="A4A3A4"/>
          </p15:clr>
        </p15:guide>
        <p15:guide id="36" pos="47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 Schroeder" initials="J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2D1"/>
    <a:srgbClr val="003399"/>
    <a:srgbClr val="993300"/>
    <a:srgbClr val="FF6161"/>
    <a:srgbClr val="FFFEF7"/>
    <a:srgbClr val="FFCCFF"/>
    <a:srgbClr val="FF33CC"/>
    <a:srgbClr val="0066FF"/>
    <a:srgbClr val="EED700"/>
    <a:srgbClr val="FFF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4383" autoAdjust="0"/>
  </p:normalViewPr>
  <p:slideViewPr>
    <p:cSldViewPr showGuides="1">
      <p:cViewPr varScale="1">
        <p:scale>
          <a:sx n="55" d="100"/>
          <a:sy n="55" d="100"/>
        </p:scale>
        <p:origin x="1134" y="78"/>
      </p:cViewPr>
      <p:guideLst>
        <p:guide orient="horz" pos="142"/>
        <p:guide orient="horz" pos="4178"/>
        <p:guide orient="horz" pos="210"/>
        <p:guide orient="horz" pos="4065"/>
        <p:guide orient="horz" pos="845"/>
        <p:guide orient="horz" pos="2205"/>
        <p:guide orient="horz" pos="2296"/>
        <p:guide orient="horz" pos="3657"/>
        <p:guide orient="horz" pos="4110"/>
        <p:guide orient="horz" pos="527"/>
        <p:guide pos="5624"/>
        <p:guide pos="136"/>
        <p:guide pos="5556"/>
        <p:guide pos="204"/>
        <p:guide pos="2018"/>
        <p:guide pos="2381"/>
        <p:guide pos="2472"/>
        <p:guide pos="2835"/>
        <p:guide pos="1905"/>
        <p:guide pos="1565"/>
        <p:guide pos="1474"/>
        <p:guide pos="1111"/>
        <p:guide pos="1020"/>
        <p:guide pos="657"/>
        <p:guide pos="567"/>
        <p:guide pos="2925"/>
        <p:guide pos="3379"/>
        <p:guide pos="3742"/>
        <p:guide pos="3288"/>
        <p:guide pos="3833"/>
        <p:guide pos="4195"/>
        <p:guide pos="4286"/>
        <p:guide pos="5103"/>
        <p:guide pos="5193"/>
        <p:guide pos="4649"/>
        <p:guide pos="47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50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591E3-E18D-4034-B5A5-1157FABA55F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46D791-7009-4A2F-BB87-68049A96A496}">
      <dgm:prSet phldrT="[Text]" custT="1"/>
      <dgm:spPr/>
      <dgm:t>
        <a:bodyPr/>
        <a:lstStyle/>
        <a:p>
          <a:r>
            <a:rPr lang="zh-CN" altLang="en-US" sz="1600" b="1" dirty="0" smtClean="0"/>
            <a:t>员工登录公司为其开通的账户，查看充值金额</a:t>
          </a:r>
          <a:r>
            <a:rPr lang="zh-CN" altLang="en-US" sz="1600" dirty="0" smtClean="0"/>
            <a:t>。</a:t>
          </a:r>
          <a:endParaRPr lang="zh-CN" altLang="en-US" sz="1600" dirty="0"/>
        </a:p>
      </dgm:t>
    </dgm:pt>
    <dgm:pt modelId="{4B2F7DD6-B132-46F9-A28F-ECE8D3E4A1D6}" type="parTrans" cxnId="{3E9F3B90-0B03-49FA-BD73-5558A7DD4579}">
      <dgm:prSet/>
      <dgm:spPr/>
      <dgm:t>
        <a:bodyPr/>
        <a:lstStyle/>
        <a:p>
          <a:endParaRPr lang="zh-CN" altLang="en-US"/>
        </a:p>
      </dgm:t>
    </dgm:pt>
    <dgm:pt modelId="{C7E00241-3A06-4F9B-B037-DA143A4C07E8}" type="sibTrans" cxnId="{3E9F3B90-0B03-49FA-BD73-5558A7DD4579}">
      <dgm:prSet/>
      <dgm:spPr/>
      <dgm:t>
        <a:bodyPr/>
        <a:lstStyle/>
        <a:p>
          <a:endParaRPr lang="zh-CN" altLang="en-US"/>
        </a:p>
      </dgm:t>
    </dgm:pt>
    <dgm:pt modelId="{543478E1-5709-42C7-9016-9247D96DE29B}">
      <dgm:prSet phldrT="[Text]" custT="1"/>
      <dgm:spPr/>
      <dgm:t>
        <a:bodyPr/>
        <a:lstStyle/>
        <a:p>
          <a:r>
            <a:rPr lang="zh-CN" altLang="en-US" sz="1600" b="1" dirty="0" smtClean="0"/>
            <a:t>员工到麦德龙商场选购商品，到收银台展示付款码。</a:t>
          </a:r>
          <a:endParaRPr lang="zh-CN" altLang="en-US" sz="1600" b="1" dirty="0"/>
        </a:p>
      </dgm:t>
    </dgm:pt>
    <dgm:pt modelId="{73163932-D809-428D-AE65-93DB2374EC4D}" type="parTrans" cxnId="{0E351547-B945-44A5-A1D0-E84C50D28902}">
      <dgm:prSet/>
      <dgm:spPr/>
      <dgm:t>
        <a:bodyPr/>
        <a:lstStyle/>
        <a:p>
          <a:endParaRPr lang="zh-CN" altLang="en-US"/>
        </a:p>
      </dgm:t>
    </dgm:pt>
    <dgm:pt modelId="{E9E19DA1-A08F-4B5B-8A69-6AD506E97FE0}" type="sibTrans" cxnId="{0E351547-B945-44A5-A1D0-E84C50D28902}">
      <dgm:prSet/>
      <dgm:spPr/>
      <dgm:t>
        <a:bodyPr/>
        <a:lstStyle/>
        <a:p>
          <a:endParaRPr lang="zh-CN" altLang="en-US"/>
        </a:p>
      </dgm:t>
    </dgm:pt>
    <dgm:pt modelId="{5603BD27-1179-4FC8-9395-F0078A20F610}">
      <dgm:prSet phldrT="[Text]" custT="1"/>
      <dgm:spPr/>
      <dgm:t>
        <a:bodyPr/>
        <a:lstStyle/>
        <a:p>
          <a:r>
            <a:rPr lang="zh-CN" altLang="en-US" sz="1600" b="1" dirty="0" smtClean="0"/>
            <a:t>收银员在收银台打单，在麦福礼收银账号扣除员工余额。</a:t>
          </a:r>
          <a:endParaRPr lang="zh-CN" altLang="en-US" sz="1600" b="1" dirty="0"/>
        </a:p>
      </dgm:t>
    </dgm:pt>
    <dgm:pt modelId="{B8C0E41C-F421-4C94-98D6-8C911B2E696A}" type="parTrans" cxnId="{7CB74443-7476-4625-A6A4-329509FA64CA}">
      <dgm:prSet/>
      <dgm:spPr/>
      <dgm:t>
        <a:bodyPr/>
        <a:lstStyle/>
        <a:p>
          <a:endParaRPr lang="zh-CN" altLang="en-US"/>
        </a:p>
      </dgm:t>
    </dgm:pt>
    <dgm:pt modelId="{C9B38468-61C3-475E-9CE3-12DD871528B9}" type="sibTrans" cxnId="{7CB74443-7476-4625-A6A4-329509FA64CA}">
      <dgm:prSet/>
      <dgm:spPr/>
      <dgm:t>
        <a:bodyPr/>
        <a:lstStyle/>
        <a:p>
          <a:endParaRPr lang="zh-CN" altLang="en-US"/>
        </a:p>
      </dgm:t>
    </dgm:pt>
    <dgm:pt modelId="{BB9442A1-6C7A-4425-872A-9451D6678C2E}" type="pres">
      <dgm:prSet presAssocID="{C2C591E3-E18D-4034-B5A5-1157FABA55F8}" presName="Name0" presStyleCnt="0">
        <dgm:presLayoutVars>
          <dgm:dir/>
          <dgm:animLvl val="lvl"/>
          <dgm:resizeHandles val="exact"/>
        </dgm:presLayoutVars>
      </dgm:prSet>
      <dgm:spPr/>
    </dgm:pt>
    <dgm:pt modelId="{1B3B35A2-77FE-4595-95F1-8093B6CDA8E7}" type="pres">
      <dgm:prSet presAssocID="{F146D791-7009-4A2F-BB87-68049A96A49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B46221-0C73-4E53-B5AD-81F18697A5F3}" type="pres">
      <dgm:prSet presAssocID="{C7E00241-3A06-4F9B-B037-DA143A4C07E8}" presName="parTxOnlySpace" presStyleCnt="0"/>
      <dgm:spPr/>
    </dgm:pt>
    <dgm:pt modelId="{C7809360-CFF9-4CE7-B3D0-938C24AF7312}" type="pres">
      <dgm:prSet presAssocID="{543478E1-5709-42C7-9016-9247D96DE2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B5394B-B99E-4390-AE83-AF1996ACD568}" type="pres">
      <dgm:prSet presAssocID="{E9E19DA1-A08F-4B5B-8A69-6AD506E97FE0}" presName="parTxOnlySpace" presStyleCnt="0"/>
      <dgm:spPr/>
    </dgm:pt>
    <dgm:pt modelId="{C641B7AB-577F-471B-9B6C-39617DFCAB8E}" type="pres">
      <dgm:prSet presAssocID="{5603BD27-1179-4FC8-9395-F0078A20F61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E351547-B945-44A5-A1D0-E84C50D28902}" srcId="{C2C591E3-E18D-4034-B5A5-1157FABA55F8}" destId="{543478E1-5709-42C7-9016-9247D96DE29B}" srcOrd="1" destOrd="0" parTransId="{73163932-D809-428D-AE65-93DB2374EC4D}" sibTransId="{E9E19DA1-A08F-4B5B-8A69-6AD506E97FE0}"/>
    <dgm:cxn modelId="{24C34A07-B196-4121-BE02-61AB080377B9}" type="presOf" srcId="{C2C591E3-E18D-4034-B5A5-1157FABA55F8}" destId="{BB9442A1-6C7A-4425-872A-9451D6678C2E}" srcOrd="0" destOrd="0" presId="urn:microsoft.com/office/officeart/2005/8/layout/chevron1"/>
    <dgm:cxn modelId="{3E9F3B90-0B03-49FA-BD73-5558A7DD4579}" srcId="{C2C591E3-E18D-4034-B5A5-1157FABA55F8}" destId="{F146D791-7009-4A2F-BB87-68049A96A496}" srcOrd="0" destOrd="0" parTransId="{4B2F7DD6-B132-46F9-A28F-ECE8D3E4A1D6}" sibTransId="{C7E00241-3A06-4F9B-B037-DA143A4C07E8}"/>
    <dgm:cxn modelId="{56DEEF95-1DD8-4352-9C7B-3CF5601C24FD}" type="presOf" srcId="{5603BD27-1179-4FC8-9395-F0078A20F610}" destId="{C641B7AB-577F-471B-9B6C-39617DFCAB8E}" srcOrd="0" destOrd="0" presId="urn:microsoft.com/office/officeart/2005/8/layout/chevron1"/>
    <dgm:cxn modelId="{7CB74443-7476-4625-A6A4-329509FA64CA}" srcId="{C2C591E3-E18D-4034-B5A5-1157FABA55F8}" destId="{5603BD27-1179-4FC8-9395-F0078A20F610}" srcOrd="2" destOrd="0" parTransId="{B8C0E41C-F421-4C94-98D6-8C911B2E696A}" sibTransId="{C9B38468-61C3-475E-9CE3-12DD871528B9}"/>
    <dgm:cxn modelId="{6D53F5BB-20E4-4109-927A-E28EA04D6D0B}" type="presOf" srcId="{F146D791-7009-4A2F-BB87-68049A96A496}" destId="{1B3B35A2-77FE-4595-95F1-8093B6CDA8E7}" srcOrd="0" destOrd="0" presId="urn:microsoft.com/office/officeart/2005/8/layout/chevron1"/>
    <dgm:cxn modelId="{E184A6F9-C476-44D4-9034-29EF80A12975}" type="presOf" srcId="{543478E1-5709-42C7-9016-9247D96DE29B}" destId="{C7809360-CFF9-4CE7-B3D0-938C24AF7312}" srcOrd="0" destOrd="0" presId="urn:microsoft.com/office/officeart/2005/8/layout/chevron1"/>
    <dgm:cxn modelId="{58E4E2B7-5A98-488B-9E45-F7CE2FEFA0C0}" type="presParOf" srcId="{BB9442A1-6C7A-4425-872A-9451D6678C2E}" destId="{1B3B35A2-77FE-4595-95F1-8093B6CDA8E7}" srcOrd="0" destOrd="0" presId="urn:microsoft.com/office/officeart/2005/8/layout/chevron1"/>
    <dgm:cxn modelId="{253B8E27-B1EA-4FF5-80CE-9B799850A1AB}" type="presParOf" srcId="{BB9442A1-6C7A-4425-872A-9451D6678C2E}" destId="{42B46221-0C73-4E53-B5AD-81F18697A5F3}" srcOrd="1" destOrd="0" presId="urn:microsoft.com/office/officeart/2005/8/layout/chevron1"/>
    <dgm:cxn modelId="{D7C01BFF-A4C9-4C32-AE1E-F809FBCA3BB9}" type="presParOf" srcId="{BB9442A1-6C7A-4425-872A-9451D6678C2E}" destId="{C7809360-CFF9-4CE7-B3D0-938C24AF7312}" srcOrd="2" destOrd="0" presId="urn:microsoft.com/office/officeart/2005/8/layout/chevron1"/>
    <dgm:cxn modelId="{D38AE841-D796-412A-A43E-4644CCB64EB1}" type="presParOf" srcId="{BB9442A1-6C7A-4425-872A-9451D6678C2E}" destId="{D0B5394B-B99E-4390-AE83-AF1996ACD568}" srcOrd="3" destOrd="0" presId="urn:microsoft.com/office/officeart/2005/8/layout/chevron1"/>
    <dgm:cxn modelId="{25DF9578-6213-4B91-AB63-E74CB7F14635}" type="presParOf" srcId="{BB9442A1-6C7A-4425-872A-9451D6678C2E}" destId="{C641B7AB-577F-471B-9B6C-39617DFCAB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B35A2-77FE-4595-95F1-8093B6CDA8E7}">
      <dsp:nvSpPr>
        <dsp:cNvPr id="0" name=""/>
        <dsp:cNvSpPr/>
      </dsp:nvSpPr>
      <dsp:spPr>
        <a:xfrm>
          <a:off x="2436" y="1438282"/>
          <a:ext cx="2968589" cy="11874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员工登录公司为其开通的账户，查看充值金额</a:t>
          </a:r>
          <a:r>
            <a:rPr lang="zh-CN" altLang="en-US" sz="1600" kern="1200" dirty="0" smtClean="0"/>
            <a:t>。</a:t>
          </a:r>
          <a:endParaRPr lang="zh-CN" altLang="en-US" sz="1600" kern="1200" dirty="0"/>
        </a:p>
      </dsp:txBody>
      <dsp:txXfrm>
        <a:off x="596154" y="1438282"/>
        <a:ext cx="1781154" cy="1187435"/>
      </dsp:txXfrm>
    </dsp:sp>
    <dsp:sp modelId="{C7809360-CFF9-4CE7-B3D0-938C24AF7312}">
      <dsp:nvSpPr>
        <dsp:cNvPr id="0" name=""/>
        <dsp:cNvSpPr/>
      </dsp:nvSpPr>
      <dsp:spPr>
        <a:xfrm>
          <a:off x="2674167" y="1438282"/>
          <a:ext cx="2968589" cy="11874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员工到麦德龙商场选购商品，到收银台展示付款码。</a:t>
          </a:r>
          <a:endParaRPr lang="zh-CN" altLang="en-US" sz="1600" b="1" kern="1200" dirty="0"/>
        </a:p>
      </dsp:txBody>
      <dsp:txXfrm>
        <a:off x="3267885" y="1438282"/>
        <a:ext cx="1781154" cy="1187435"/>
      </dsp:txXfrm>
    </dsp:sp>
    <dsp:sp modelId="{C641B7AB-577F-471B-9B6C-39617DFCAB8E}">
      <dsp:nvSpPr>
        <dsp:cNvPr id="0" name=""/>
        <dsp:cNvSpPr/>
      </dsp:nvSpPr>
      <dsp:spPr>
        <a:xfrm>
          <a:off x="5345897" y="1438282"/>
          <a:ext cx="2968589" cy="11874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/>
            <a:t>收银员在收银台打单，在麦福礼收银账号扣除员工余额。</a:t>
          </a:r>
          <a:endParaRPr lang="zh-CN" altLang="en-US" sz="1600" b="1" kern="1200" dirty="0"/>
        </a:p>
      </dsp:txBody>
      <dsp:txXfrm>
        <a:off x="5939615" y="1438282"/>
        <a:ext cx="1781154" cy="1187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687" cy="497367"/>
          </a:xfrm>
          <a:prstGeom prst="rect">
            <a:avLst/>
          </a:prstGeom>
        </p:spPr>
        <p:txBody>
          <a:bodyPr vert="horz" lIns="92216" tIns="46109" rIns="92216" bIns="461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322" y="4"/>
            <a:ext cx="2949686" cy="497367"/>
          </a:xfrm>
          <a:prstGeom prst="rect">
            <a:avLst/>
          </a:prstGeom>
        </p:spPr>
        <p:txBody>
          <a:bodyPr vert="horz" lIns="92216" tIns="46109" rIns="92216" bIns="46109" rtlCol="0"/>
          <a:lstStyle>
            <a:lvl1pPr algn="r">
              <a:defRPr sz="1200"/>
            </a:lvl1pPr>
          </a:lstStyle>
          <a:p>
            <a:fld id="{217D94C1-092C-4DC8-9B6B-DED0B269013B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40372"/>
            <a:ext cx="2949687" cy="497366"/>
          </a:xfrm>
          <a:prstGeom prst="rect">
            <a:avLst/>
          </a:prstGeom>
        </p:spPr>
        <p:txBody>
          <a:bodyPr vert="horz" lIns="92216" tIns="46109" rIns="92216" bIns="461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lIns="92216" tIns="46109" rIns="92216" bIns="46109" rtlCol="0" anchor="b"/>
          <a:lstStyle>
            <a:lvl1pPr algn="r">
              <a:defRPr sz="1200"/>
            </a:lvl1pPr>
          </a:lstStyle>
          <a:p>
            <a:fld id="{F66601A8-BBFB-4CE4-87DA-CC9101CD6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49687" cy="497367"/>
          </a:xfrm>
          <a:prstGeom prst="rect">
            <a:avLst/>
          </a:prstGeom>
        </p:spPr>
        <p:txBody>
          <a:bodyPr vert="horz" lIns="92200" tIns="46102" rIns="92200" bIns="461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322" y="4"/>
            <a:ext cx="2949686" cy="497367"/>
          </a:xfrm>
          <a:prstGeom prst="rect">
            <a:avLst/>
          </a:prstGeom>
        </p:spPr>
        <p:txBody>
          <a:bodyPr vert="horz" lIns="92200" tIns="46102" rIns="92200" bIns="461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A7656-0F76-4EF9-B52D-5CF3E98DCA29}" type="datetimeFigureOut">
              <a:rPr lang="de-DE"/>
              <a:pPr>
                <a:defRPr/>
              </a:pPr>
              <a:t>16.10.2020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0" tIns="46102" rIns="92200" bIns="46102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082" y="4720985"/>
            <a:ext cx="5445452" cy="4473102"/>
          </a:xfrm>
          <a:prstGeom prst="rect">
            <a:avLst/>
          </a:prstGeom>
        </p:spPr>
        <p:txBody>
          <a:bodyPr vert="horz" lIns="92200" tIns="46102" rIns="92200" bIns="46102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40372"/>
            <a:ext cx="2949687" cy="497366"/>
          </a:xfrm>
          <a:prstGeom prst="rect">
            <a:avLst/>
          </a:prstGeom>
        </p:spPr>
        <p:txBody>
          <a:bodyPr vert="horz" lIns="92200" tIns="46102" rIns="92200" bIns="461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322" y="9440372"/>
            <a:ext cx="2949686" cy="497366"/>
          </a:xfrm>
          <a:prstGeom prst="rect">
            <a:avLst/>
          </a:prstGeom>
        </p:spPr>
        <p:txBody>
          <a:bodyPr vert="horz" lIns="92200" tIns="46102" rIns="92200" bIns="461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FB370-DA5A-4F0C-892F-FDD9F2DD56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15900" y="223837"/>
            <a:ext cx="8676580" cy="6408737"/>
          </a:xfrm>
        </p:spPr>
        <p:txBody>
          <a:bodyPr rtlCol="0"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50" y="620688"/>
            <a:ext cx="7056438" cy="1008112"/>
          </a:xfrm>
        </p:spPr>
        <p:txBody>
          <a:bodyPr bIns="68400" anchor="b"/>
          <a:lstStyle>
            <a:lvl1pPr>
              <a:lnSpc>
                <a:spcPct val="100000"/>
              </a:lnSpc>
              <a:defRPr sz="28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7" y="1676400"/>
            <a:ext cx="4177036" cy="96051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81954BD-B933-426C-8F62-FFC4D52C010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1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8"/>
          <p:cNvSpPr/>
          <p:nvPr userDrawn="1"/>
        </p:nvSpPr>
        <p:spPr>
          <a:xfrm>
            <a:off x="0" y="0"/>
            <a:ext cx="9144000" cy="66690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hteck 2"/>
          <p:cNvSpPr/>
          <p:nvPr userDrawn="1"/>
        </p:nvSpPr>
        <p:spPr>
          <a:xfrm>
            <a:off x="215900" y="223838"/>
            <a:ext cx="8712200" cy="6408737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706686"/>
            <a:ext cx="7056438" cy="922089"/>
          </a:xfrm>
        </p:spPr>
        <p:txBody>
          <a:bodyPr/>
          <a:lstStyle>
            <a:lvl1pPr>
              <a:lnSpc>
                <a:spcPct val="100000"/>
              </a:lnSpc>
              <a:defRPr sz="2800" spc="50" baseline="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FAA8-079E-42E9-BDBD-AA08A5B786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5832527"/>
            <a:ext cx="1338000" cy="6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3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8"/>
          <p:cNvSpPr/>
          <p:nvPr userDrawn="1"/>
        </p:nvSpPr>
        <p:spPr>
          <a:xfrm>
            <a:off x="0" y="0"/>
            <a:ext cx="9144000" cy="6669088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850" y="706686"/>
            <a:ext cx="7056438" cy="1066130"/>
          </a:xfrm>
        </p:spPr>
        <p:txBody>
          <a:bodyPr/>
          <a:lstStyle>
            <a:lvl1pPr>
              <a:lnSpc>
                <a:spcPct val="100000"/>
              </a:lnSpc>
              <a:defRPr sz="2800" spc="5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B9A7-E020-43F2-BA6D-954453D87F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5832527"/>
            <a:ext cx="1338000" cy="6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7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3" name="Gruppieren 20"/>
          <p:cNvGrpSpPr>
            <a:grpSpLocks/>
          </p:cNvGrpSpPr>
          <p:nvPr userDrawn="1"/>
        </p:nvGrpSpPr>
        <p:grpSpPr bwMode="auto">
          <a:xfrm>
            <a:off x="215900" y="223838"/>
            <a:ext cx="8712200" cy="6408737"/>
            <a:chOff x="215900" y="223838"/>
            <a:chExt cx="8712200" cy="6408737"/>
          </a:xfrm>
        </p:grpSpPr>
        <p:sp>
          <p:nvSpPr>
            <p:cNvPr id="4" name="Rechteck 7"/>
            <p:cNvSpPr/>
            <p:nvPr userDrawn="1"/>
          </p:nvSpPr>
          <p:spPr>
            <a:xfrm>
              <a:off x="8243888" y="333375"/>
              <a:ext cx="576262" cy="719138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5" name="Rechteck 8"/>
            <p:cNvSpPr/>
            <p:nvPr userDrawn="1"/>
          </p:nvSpPr>
          <p:spPr>
            <a:xfrm>
              <a:off x="323850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6" name="Rechteck 9"/>
            <p:cNvSpPr/>
            <p:nvPr userDrawn="1"/>
          </p:nvSpPr>
          <p:spPr>
            <a:xfrm>
              <a:off x="1763713" y="1341438"/>
              <a:ext cx="576262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7" name="Rechteck 10"/>
            <p:cNvSpPr/>
            <p:nvPr userDrawn="1"/>
          </p:nvSpPr>
          <p:spPr>
            <a:xfrm>
              <a:off x="1042988" y="1341438"/>
              <a:ext cx="576262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8" name="Rechteck 11"/>
            <p:cNvSpPr/>
            <p:nvPr userDrawn="1"/>
          </p:nvSpPr>
          <p:spPr>
            <a:xfrm>
              <a:off x="2482850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9" name="Rechteck 12"/>
            <p:cNvSpPr/>
            <p:nvPr userDrawn="1"/>
          </p:nvSpPr>
          <p:spPr>
            <a:xfrm>
              <a:off x="3203575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Rechteck 13"/>
            <p:cNvSpPr/>
            <p:nvPr userDrawn="1"/>
          </p:nvSpPr>
          <p:spPr>
            <a:xfrm>
              <a:off x="4643438" y="1341438"/>
              <a:ext cx="576262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1" name="Rechteck 14"/>
            <p:cNvSpPr/>
            <p:nvPr userDrawn="1"/>
          </p:nvSpPr>
          <p:spPr>
            <a:xfrm>
              <a:off x="3924300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2" name="Rechteck 15"/>
            <p:cNvSpPr/>
            <p:nvPr userDrawn="1"/>
          </p:nvSpPr>
          <p:spPr>
            <a:xfrm>
              <a:off x="5364163" y="1341438"/>
              <a:ext cx="576262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3" name="Rechteck 16"/>
            <p:cNvSpPr/>
            <p:nvPr userDrawn="1"/>
          </p:nvSpPr>
          <p:spPr>
            <a:xfrm>
              <a:off x="6083300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4" name="Rechteck 17"/>
            <p:cNvSpPr/>
            <p:nvPr userDrawn="1"/>
          </p:nvSpPr>
          <p:spPr>
            <a:xfrm>
              <a:off x="7524750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5" name="Rechteck 18"/>
            <p:cNvSpPr/>
            <p:nvPr userDrawn="1"/>
          </p:nvSpPr>
          <p:spPr>
            <a:xfrm>
              <a:off x="6804025" y="1341438"/>
              <a:ext cx="576263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6" name="Rechteck 19"/>
            <p:cNvSpPr/>
            <p:nvPr userDrawn="1"/>
          </p:nvSpPr>
          <p:spPr>
            <a:xfrm>
              <a:off x="8243888" y="1341438"/>
              <a:ext cx="576262" cy="44640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7" name="Rechteck 21"/>
            <p:cNvSpPr/>
            <p:nvPr userDrawn="1"/>
          </p:nvSpPr>
          <p:spPr>
            <a:xfrm>
              <a:off x="322263" y="6435725"/>
              <a:ext cx="2736850" cy="8890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8" name="Rechteck 23"/>
            <p:cNvSpPr/>
            <p:nvPr userDrawn="1"/>
          </p:nvSpPr>
          <p:spPr>
            <a:xfrm>
              <a:off x="323850" y="333375"/>
              <a:ext cx="7056438" cy="503238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dirty="0">
                  <a:solidFill>
                    <a:srgbClr val="FF00FF"/>
                  </a:solidFill>
                </a:rPr>
                <a:t>Headline area / 2 rows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dirty="0">
                  <a:solidFill>
                    <a:srgbClr val="FF00FF"/>
                  </a:solidFill>
                </a:rPr>
                <a:t>16 pt. Arial Bold, majuscule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sp>
          <p:nvSpPr>
            <p:cNvPr id="19" name="Rechteck 24"/>
            <p:cNvSpPr/>
            <p:nvPr userDrawn="1"/>
          </p:nvSpPr>
          <p:spPr>
            <a:xfrm>
              <a:off x="6804025" y="6165850"/>
              <a:ext cx="2016125" cy="358775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b="1" dirty="0">
                  <a:solidFill>
                    <a:srgbClr val="FF00FF"/>
                  </a:solidFill>
                </a:rPr>
                <a:t>Logo area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cxnSp>
          <p:nvCxnSpPr>
            <p:cNvPr id="20" name="Gerade Verbindung mit Pfeil 25"/>
            <p:cNvCxnSpPr/>
            <p:nvPr userDrawn="1"/>
          </p:nvCxnSpPr>
          <p:spPr>
            <a:xfrm>
              <a:off x="323850" y="2781300"/>
              <a:ext cx="7056438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Gerade Verbindung mit Pfeil 26"/>
            <p:cNvCxnSpPr/>
            <p:nvPr userDrawn="1"/>
          </p:nvCxnSpPr>
          <p:spPr>
            <a:xfrm>
              <a:off x="322263" y="3357563"/>
              <a:ext cx="5618162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Gerade Verbindung mit Pfeil 27"/>
            <p:cNvCxnSpPr/>
            <p:nvPr userDrawn="1"/>
          </p:nvCxnSpPr>
          <p:spPr>
            <a:xfrm>
              <a:off x="323850" y="3933825"/>
              <a:ext cx="4176713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Gerade Verbindung mit Pfeil 28"/>
            <p:cNvCxnSpPr/>
            <p:nvPr userDrawn="1"/>
          </p:nvCxnSpPr>
          <p:spPr>
            <a:xfrm>
              <a:off x="323850" y="4508500"/>
              <a:ext cx="2879725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arrow" w="med" len="sm"/>
              <a:tailEnd type="arrow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Rechteck 29"/>
            <p:cNvSpPr>
              <a:spLocks noChangeArrowheads="1"/>
            </p:cNvSpPr>
            <p:nvPr userDrawn="1"/>
          </p:nvSpPr>
          <p:spPr bwMode="auto">
            <a:xfrm>
              <a:off x="5724129" y="2492896"/>
              <a:ext cx="1800621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000" b="1" dirty="0">
                  <a:solidFill>
                    <a:srgbClr val="FF00FF"/>
                  </a:solidFill>
                </a:rPr>
                <a:t>Max. text width: 10 columns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sp>
          <p:nvSpPr>
            <p:cNvPr id="25" name="Rechteck 30"/>
            <p:cNvSpPr>
              <a:spLocks noChangeArrowheads="1"/>
            </p:cNvSpPr>
            <p:nvPr userDrawn="1"/>
          </p:nvSpPr>
          <p:spPr bwMode="auto">
            <a:xfrm>
              <a:off x="7042012" y="1052736"/>
              <a:ext cx="1800621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1000" b="1" dirty="0">
                  <a:solidFill>
                    <a:srgbClr val="FF00FF"/>
                  </a:solidFill>
                </a:rPr>
                <a:t>Special logo area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sp>
          <p:nvSpPr>
            <p:cNvPr id="26" name="Rechteck 31"/>
            <p:cNvSpPr>
              <a:spLocks noChangeArrowheads="1"/>
            </p:cNvSpPr>
            <p:nvPr userDrawn="1"/>
          </p:nvSpPr>
          <p:spPr bwMode="auto">
            <a:xfrm>
              <a:off x="323850" y="4221088"/>
              <a:ext cx="302401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000" b="1" dirty="0">
                  <a:solidFill>
                    <a:srgbClr val="FF00FF"/>
                  </a:solidFill>
                </a:rPr>
                <a:t>Min. text width: 4 columns Arial Regular 14 pt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sp>
          <p:nvSpPr>
            <p:cNvPr id="27" name="Rechteck 32"/>
            <p:cNvSpPr>
              <a:spLocks noChangeArrowheads="1"/>
            </p:cNvSpPr>
            <p:nvPr userDrawn="1"/>
          </p:nvSpPr>
          <p:spPr bwMode="auto">
            <a:xfrm>
              <a:off x="315276" y="6142036"/>
              <a:ext cx="2024699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000" b="1" dirty="0">
                  <a:solidFill>
                    <a:srgbClr val="FF00FF"/>
                  </a:solidFill>
                </a:rPr>
                <a:t>Label area / 9 pt. Arial Bold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  <p:cxnSp>
          <p:nvCxnSpPr>
            <p:cNvPr id="28" name="Gerade Verbindung 33"/>
            <p:cNvCxnSpPr/>
            <p:nvPr userDrawn="1"/>
          </p:nvCxnSpPr>
          <p:spPr>
            <a:xfrm>
              <a:off x="215900" y="223838"/>
              <a:ext cx="8712200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Gerade Verbindung 34"/>
            <p:cNvCxnSpPr/>
            <p:nvPr userDrawn="1"/>
          </p:nvCxnSpPr>
          <p:spPr>
            <a:xfrm>
              <a:off x="215900" y="6632575"/>
              <a:ext cx="8712200" cy="0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09523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grpSp>
        <p:nvGrpSpPr>
          <p:cNvPr id="3" name="Gruppieren 55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-553" y="0"/>
            <a:chExt cx="9145108" cy="6858000"/>
          </a:xfrm>
        </p:grpSpPr>
        <p:sp>
          <p:nvSpPr>
            <p:cNvPr id="4" name="Rechteck 8"/>
            <p:cNvSpPr/>
            <p:nvPr userDrawn="1"/>
          </p:nvSpPr>
          <p:spPr>
            <a:xfrm>
              <a:off x="215373" y="223838"/>
              <a:ext cx="8713256" cy="6408737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5" name="Rechteck 10"/>
            <p:cNvSpPr/>
            <p:nvPr userDrawn="1"/>
          </p:nvSpPr>
          <p:spPr>
            <a:xfrm>
              <a:off x="323336" y="333375"/>
              <a:ext cx="8497330" cy="6191250"/>
            </a:xfrm>
            <a:prstGeom prst="rect">
              <a:avLst/>
            </a:prstGeom>
            <a:noFill/>
            <a:ln w="12700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cxnSp>
          <p:nvCxnSpPr>
            <p:cNvPr id="6" name="Gerade Verbindung mit Pfeil 25"/>
            <p:cNvCxnSpPr/>
            <p:nvPr userDrawn="1"/>
          </p:nvCxnSpPr>
          <p:spPr>
            <a:xfrm>
              <a:off x="113761" y="1125538"/>
              <a:ext cx="1505132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oval" w="sm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 Verbindung mit Pfeil 26"/>
            <p:cNvCxnSpPr/>
            <p:nvPr userDrawn="1"/>
          </p:nvCxnSpPr>
          <p:spPr>
            <a:xfrm>
              <a:off x="275705" y="2205038"/>
              <a:ext cx="1343188" cy="0"/>
            </a:xfrm>
            <a:prstGeom prst="straightConnector1">
              <a:avLst/>
            </a:prstGeom>
            <a:noFill/>
            <a:ln w="19050" cap="rnd">
              <a:solidFill>
                <a:srgbClr val="FF00FF"/>
              </a:solidFill>
              <a:prstDash val="solid"/>
              <a:round/>
              <a:headEnd type="oval" w="sm" len="sm"/>
              <a:tailEnd type="none" w="med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hteck 29"/>
            <p:cNvSpPr>
              <a:spLocks noChangeArrowheads="1"/>
            </p:cNvSpPr>
            <p:nvPr userDrawn="1"/>
          </p:nvSpPr>
          <p:spPr bwMode="auto">
            <a:xfrm>
              <a:off x="1763688" y="980728"/>
              <a:ext cx="28797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000" rIns="0" bIns="0"/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rgbClr val="FF00FF"/>
                  </a:solidFill>
                </a:rPr>
                <a:t>White frame is 6 mm wide</a:t>
              </a:r>
            </a:p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rgbClr val="FF00FF"/>
                  </a:solidFill>
                </a:rPr>
                <a:t>1/30 short format side for </a:t>
              </a:r>
              <a:r>
                <a:rPr lang="en-US" sz="1000" b="1" dirty="0" smtClean="0">
                  <a:solidFill>
                    <a:srgbClr val="FF00FF"/>
                  </a:solidFill>
                </a:rPr>
                <a:t>190.6 </a:t>
              </a:r>
              <a:r>
                <a:rPr lang="en-US" sz="1000" b="1" dirty="0">
                  <a:solidFill>
                    <a:srgbClr val="FF00FF"/>
                  </a:solidFill>
                </a:rPr>
                <a:t>mm</a:t>
              </a:r>
            </a:p>
          </p:txBody>
        </p:sp>
        <p:sp>
          <p:nvSpPr>
            <p:cNvPr id="9" name="Rechteck 36"/>
            <p:cNvSpPr/>
            <p:nvPr userDrawn="1"/>
          </p:nvSpPr>
          <p:spPr>
            <a:xfrm>
              <a:off x="-553" y="0"/>
              <a:ext cx="215926" cy="223838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0" name="Rechteck 37"/>
            <p:cNvSpPr/>
            <p:nvPr userDrawn="1"/>
          </p:nvSpPr>
          <p:spPr>
            <a:xfrm>
              <a:off x="215373" y="223838"/>
              <a:ext cx="107963" cy="109537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1" name="Rechteck 38"/>
            <p:cNvSpPr/>
            <p:nvPr userDrawn="1"/>
          </p:nvSpPr>
          <p:spPr>
            <a:xfrm>
              <a:off x="8928629" y="0"/>
              <a:ext cx="215926" cy="223838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2" name="Rechteck 39"/>
            <p:cNvSpPr/>
            <p:nvPr userDrawn="1"/>
          </p:nvSpPr>
          <p:spPr>
            <a:xfrm>
              <a:off x="8820666" y="223838"/>
              <a:ext cx="107963" cy="109537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3" name="Rechteck 40"/>
            <p:cNvSpPr/>
            <p:nvPr userDrawn="1"/>
          </p:nvSpPr>
          <p:spPr>
            <a:xfrm>
              <a:off x="-553" y="6632575"/>
              <a:ext cx="215926" cy="225425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4" name="Rechteck 41"/>
            <p:cNvSpPr/>
            <p:nvPr userDrawn="1"/>
          </p:nvSpPr>
          <p:spPr>
            <a:xfrm>
              <a:off x="215373" y="6524625"/>
              <a:ext cx="107963" cy="107950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5" name="Rechteck 42"/>
            <p:cNvSpPr/>
            <p:nvPr userDrawn="1"/>
          </p:nvSpPr>
          <p:spPr>
            <a:xfrm>
              <a:off x="8928629" y="6632575"/>
              <a:ext cx="215926" cy="225425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6" name="Rechteck 43"/>
            <p:cNvSpPr/>
            <p:nvPr userDrawn="1"/>
          </p:nvSpPr>
          <p:spPr>
            <a:xfrm>
              <a:off x="8820666" y="6524625"/>
              <a:ext cx="107963" cy="107950"/>
            </a:xfrm>
            <a:prstGeom prst="rect">
              <a:avLst/>
            </a:prstGeom>
            <a:solidFill>
              <a:srgbClr val="FF00FF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/>
            </a:p>
          </p:txBody>
        </p:sp>
        <p:sp>
          <p:nvSpPr>
            <p:cNvPr id="17" name="Rechteck 44"/>
            <p:cNvSpPr>
              <a:spLocks noChangeArrowheads="1"/>
            </p:cNvSpPr>
            <p:nvPr userDrawn="1"/>
          </p:nvSpPr>
          <p:spPr bwMode="auto">
            <a:xfrm>
              <a:off x="1763688" y="2060848"/>
              <a:ext cx="287975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54000" rIns="0" bIns="0"/>
            <a:lstStyle/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rgbClr val="FF00FF"/>
                  </a:solidFill>
                </a:rPr>
                <a:t>Deriving from the width of the white </a:t>
              </a:r>
              <a:r>
                <a:rPr lang="en-US" sz="1000" b="1" dirty="0" smtClean="0">
                  <a:solidFill>
                    <a:srgbClr val="FF00FF"/>
                  </a:solidFill>
                </a:rPr>
                <a:t>frame,</a:t>
              </a:r>
              <a:endParaRPr lang="en-US" sz="1000" b="1" dirty="0">
                <a:solidFill>
                  <a:srgbClr val="FF00FF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sz="1000" b="1" dirty="0">
                  <a:solidFill>
                    <a:srgbClr val="FF00FF"/>
                  </a:solidFill>
                </a:rPr>
                <a:t>the inner frame for element positioning is </a:t>
              </a:r>
              <a:r>
                <a:rPr lang="en-US" sz="1000" b="1" dirty="0" smtClean="0">
                  <a:solidFill>
                    <a:srgbClr val="FF00FF"/>
                  </a:solidFill>
                </a:rPr>
                <a:t>1/2 the size from the white frame</a:t>
              </a:r>
              <a:endParaRPr lang="de-DE" sz="1000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42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112465"/>
            <a:ext cx="8226900" cy="705600"/>
          </a:xfrm>
        </p:spPr>
        <p:txBody>
          <a:bodyPr vert="horz" lIns="67488" tIns="35092" rIns="67488" bIns="35092" rtlCol="0" anchor="ctr" anchorCtr="0">
            <a:normAutofit/>
          </a:bodyPr>
          <a:lstStyle>
            <a:lvl1pPr marL="0" marR="0" algn="l" defTabSz="685664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 dirty="0">
                <a:solidFill>
                  <a:srgbClr val="FFFF00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67488" tIns="35092" rIns="67488" bIns="35092" rtlCol="0">
            <a:normAutofit/>
          </a:bodyPr>
          <a:lstStyle>
            <a:lvl1pPr marL="171418" marR="0" lvl="0" indent="-171418" algn="l" defTabSz="68566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253" marR="0" lvl="1" indent="-171418" algn="l" defTabSz="68566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054" algn="l"/>
              </a:tabLst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081" marR="0" lvl="2" indent="-171418" algn="l" defTabSz="68566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199910" marR="0" lvl="3" indent="-171418" algn="l" defTabSz="68566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2740" marR="0" lvl="4" indent="-171418" algn="l" defTabSz="68566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531D-0628-4F63-9453-9987D9107D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97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176713" cy="4464050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38" y="1341438"/>
            <a:ext cx="4176711" cy="4464050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AE8F-850E-4514-848B-B005B18A3A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1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176713" cy="2154347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38" y="1341438"/>
            <a:ext cx="4176711" cy="2154347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3640135"/>
            <a:ext cx="4176713" cy="2165353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38" y="3640135"/>
            <a:ext cx="4176711" cy="2165353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12" name="Foliennummernplatzhalter 6"/>
          <p:cNvSpPr>
            <a:spLocks noGrp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35F15-4239-4039-9BAA-98456D8F69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82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2735263" cy="2154347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6" y="1341438"/>
            <a:ext cx="2736849" cy="2154347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0" y="3640135"/>
            <a:ext cx="2735263" cy="2165353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6" y="3640135"/>
            <a:ext cx="2736849" cy="2165353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8"/>
            <a:ext cx="2735262" cy="2154347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5"/>
            <a:ext cx="2735262" cy="2165353"/>
          </a:xfrm>
        </p:spPr>
        <p:txBody>
          <a:bodyPr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16" name="Foliennummernplatzhalter 6"/>
          <p:cNvSpPr>
            <a:spLocks noGrp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D6373-B6E8-429B-A5E9-47F3864133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9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323850" y="1341438"/>
            <a:ext cx="8496300" cy="44640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B1B7-A426-4576-8E74-08AE5B2F66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427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15900" y="223838"/>
            <a:ext cx="8712200" cy="6408737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9614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54BD-B933-426C-8F62-FFC4D52C010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5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E2C7F-2D12-4FB6-A6B4-206831C62E8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18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7056438" cy="6334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341438"/>
            <a:ext cx="70564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cxnSp>
        <p:nvCxnSpPr>
          <p:cNvPr id="9" name="Gerade Verbindung 8"/>
          <p:cNvCxnSpPr/>
          <p:nvPr/>
        </p:nvCxnSpPr>
        <p:spPr>
          <a:xfrm>
            <a:off x="215900" y="231775"/>
            <a:ext cx="87122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15900" y="6621463"/>
            <a:ext cx="8712200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23850" y="6381750"/>
            <a:ext cx="3600450" cy="215900"/>
          </a:xfrm>
          <a:prstGeom prst="rect">
            <a:avLst/>
          </a:prstGeom>
        </p:spPr>
        <p:txBody>
          <a:bodyPr wrap="none" lIns="0" tIns="28800" rIns="0" bIns="0" anchor="t" anchorCtr="0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de-DE" sz="900" b="1" i="0" u="none" strike="noStrike" kern="1000" spc="2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METRO Cash &amp; Carry, China</a:t>
            </a:r>
            <a:endParaRPr lang="en-GB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gray">
          <a:xfrm>
            <a:off x="323850" y="6667500"/>
            <a:ext cx="36004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800" rIns="0" bIns="0"/>
          <a:lstStyle>
            <a:lvl1pPr defTabSz="871538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 eaLnBrk="0" hangingPunct="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 eaLnBrk="0" hangingPunct="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 eaLnBrk="0" hangingPunct="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 eaLnBrk="0" hangingPunct="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7153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Classification level: </a:t>
            </a:r>
            <a:r>
              <a:rPr lang="en-GB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rPr>
              <a:t>Strictly Confidential, Confidential, For internal Use Only, Public</a:t>
            </a:r>
            <a:endParaRPr lang="en-GB" sz="700" dirty="0">
              <a:solidFill>
                <a:schemeClr val="tx1">
                  <a:lumMod val="50000"/>
                  <a:lumOff val="50000"/>
                </a:schemeClr>
              </a:solidFill>
              <a:cs typeface="Arial" charset="0"/>
            </a:endParaRPr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2"/>
          </p:nvPr>
        </p:nvSpPr>
        <p:spPr>
          <a:xfrm>
            <a:off x="4500563" y="6667500"/>
            <a:ext cx="40322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8800" rIns="0" bIns="0">
            <a:noAutofit/>
          </a:bodyPr>
          <a:lstStyle>
            <a:lvl1pPr algn="r" defTabSz="871538" fontAlgn="auto">
              <a:spcBef>
                <a:spcPct val="50000"/>
              </a:spcBef>
              <a:spcAft>
                <a:spcPts val="0"/>
              </a:spcAft>
              <a:defRPr lang="de-DE" sz="700" b="0" u="none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Member of METRO GROUP</a:t>
            </a:r>
            <a:endParaRPr lang="en-US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8604250" y="6667500"/>
            <a:ext cx="2159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28800" rIns="0" bIns="0">
            <a:noAutofit/>
          </a:bodyPr>
          <a:lstStyle>
            <a:lvl1pPr algn="r" defTabSz="871538" fontAlgn="auto">
              <a:spcBef>
                <a:spcPct val="50000"/>
              </a:spcBef>
              <a:spcAft>
                <a:spcPts val="0"/>
              </a:spcAft>
              <a:defRPr lang="de-DE" sz="700" b="1" u="none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1954BD-B933-426C-8F62-FFC4D52C0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24" y="5832527"/>
            <a:ext cx="1338000" cy="6928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6" r:id="rId7"/>
    <p:sldLayoutId id="2147483913" r:id="rId8"/>
    <p:sldLayoutId id="2147483914" r:id="rId9"/>
    <p:sldLayoutId id="2147483917" r:id="rId10"/>
    <p:sldLayoutId id="2147483918" r:id="rId11"/>
    <p:sldLayoutId id="2147483919" r:id="rId12"/>
    <p:sldLayoutId id="2147483920" r:id="rId13"/>
    <p:sldLayoutId id="2147483921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1600" b="1" kern="1000" cap="all" spc="7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114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pitchFamily="34" charset="0"/>
        </a:defRPr>
      </a:lvl9pPr>
    </p:titleStyle>
    <p:bodyStyle>
      <a:lvl1pPr marL="215900" indent="-215900" algn="l" rtl="0" eaLnBrk="0" fontAlgn="base" hangingPunct="0">
        <a:lnSpc>
          <a:spcPct val="130000"/>
        </a:lnSpc>
        <a:spcBef>
          <a:spcPts val="21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b="1" kern="10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79388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▪"/>
        <a:defRPr sz="1400" kern="1000">
          <a:solidFill>
            <a:schemeClr val="tx1"/>
          </a:solidFill>
          <a:latin typeface="+mn-lt"/>
          <a:ea typeface="+mn-ea"/>
          <a:cs typeface="+mn-cs"/>
        </a:defRPr>
      </a:lvl2pPr>
      <a:lvl3pPr marL="485775" indent="-1428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▪"/>
        <a:defRPr sz="1200" kern="1000">
          <a:solidFill>
            <a:schemeClr val="tx1"/>
          </a:solidFill>
          <a:latin typeface="+mn-lt"/>
          <a:ea typeface="+mn-ea"/>
          <a:cs typeface="+mn-cs"/>
        </a:defRPr>
      </a:lvl3pPr>
      <a:lvl4pPr marL="485775" indent="-1428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▪"/>
        <a:defRPr sz="1200" kern="1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Arial" pitchFamily="34" charset="0"/>
        <a:defRPr sz="1400" kern="10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400" kern="10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400" kern="10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400" kern="10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sz="1400" kern="10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706686"/>
            <a:ext cx="8388610" cy="922089"/>
          </a:xfrm>
        </p:spPr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麦德龙麦福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平台线上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线下购使用流程：</a:t>
            </a:r>
            <a:endParaRPr lang="en-US" altLang="zh-CN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Member of METRO GROUP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METRO Cash &amp; Carry, China</a:t>
            </a:r>
            <a:endParaRPr lang="en-GB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FAA8-079E-42E9-BDBD-AA08A5B786E9}" type="slidenum">
              <a:rPr lang="en-GB" smtClean="0"/>
              <a:pPr>
                <a:defRPr/>
              </a:pPr>
              <a:t>0</a:t>
            </a:fld>
            <a:endParaRPr lang="en-GB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1" y="1880828"/>
            <a:ext cx="8605483" cy="38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32756"/>
            <a:ext cx="384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</a:rPr>
              <a:t>麦福礼平台团队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2020.10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5516" y="260648"/>
            <a:ext cx="7236804" cy="705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25000"/>
                  </a:schemeClr>
                </a:solidFill>
              </a:rPr>
              <a:t>一、线上购操作指南</a:t>
            </a:r>
            <a:endParaRPr lang="zh-CN" alt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20" y="2119313"/>
            <a:ext cx="2047875" cy="2047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97919" y="4725144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</a:rPr>
              <a:t>第一步：扫描图中的</a:t>
            </a:r>
            <a:r>
              <a:rPr lang="zh-CN" altLang="en-US" sz="1600" dirty="0">
                <a:solidFill>
                  <a:srgbClr val="000000"/>
                </a:solidFill>
              </a:rPr>
              <a:t>二维</a:t>
            </a:r>
            <a:r>
              <a:rPr lang="zh-CN" altLang="en-US" sz="1600" dirty="0" smtClean="0">
                <a:solidFill>
                  <a:srgbClr val="000000"/>
                </a:solidFill>
              </a:rPr>
              <a:t>码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zh-CN" altLang="en-US" sz="1600" dirty="0">
                <a:solidFill>
                  <a:srgbClr val="000000"/>
                </a:solidFill>
              </a:rPr>
              <a:t>第二</a:t>
            </a:r>
            <a:r>
              <a:rPr lang="zh-CN" altLang="en-US" sz="1600" dirty="0" smtClean="0">
                <a:solidFill>
                  <a:srgbClr val="000000"/>
                </a:solidFill>
              </a:rPr>
              <a:t>步，教工登录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用户名：教工手机号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密    码：手机验证码</a:t>
            </a:r>
            <a:r>
              <a:rPr lang="en-US" altLang="zh-CN" dirty="0">
                <a:solidFill>
                  <a:srgbClr val="000000"/>
                </a:solidFill>
              </a:rPr>
              <a:t> </a:t>
            </a:r>
            <a:endParaRPr lang="en-US" altLang="zh-CN" dirty="0" smtClean="0">
              <a:solidFill>
                <a:srgbClr val="000000"/>
              </a:solidFill>
            </a:endParaRPr>
          </a:p>
          <a:p>
            <a:r>
              <a:rPr lang="zh-CN" altLang="en-US" dirty="0" smtClean="0">
                <a:solidFill>
                  <a:srgbClr val="000000"/>
                </a:solidFill>
              </a:rPr>
              <a:t>第三步：教工线上采购</a:t>
            </a:r>
            <a:endParaRPr lang="zh-CN" altLang="zh-CN" dirty="0">
              <a:solidFill>
                <a:srgbClr val="000000"/>
              </a:solidFill>
            </a:endParaRPr>
          </a:p>
        </p:txBody>
      </p:sp>
      <p:sp>
        <p:nvSpPr>
          <p:cNvPr id="20" name="五边形 11"/>
          <p:cNvSpPr/>
          <p:nvPr/>
        </p:nvSpPr>
        <p:spPr>
          <a:xfrm>
            <a:off x="516367" y="1093016"/>
            <a:ext cx="2280621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识别二维码</a:t>
            </a:r>
          </a:p>
        </p:txBody>
      </p:sp>
      <p:sp>
        <p:nvSpPr>
          <p:cNvPr id="13" name="五边形 11"/>
          <p:cNvSpPr/>
          <p:nvPr/>
        </p:nvSpPr>
        <p:spPr>
          <a:xfrm>
            <a:off x="3531764" y="1091984"/>
            <a:ext cx="2280621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主界面</a:t>
            </a:r>
            <a:r>
              <a:rPr lang="en-US" altLang="zh-CN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--</a:t>
            </a: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套餐专区</a:t>
            </a:r>
          </a:p>
        </p:txBody>
      </p:sp>
      <p:sp>
        <p:nvSpPr>
          <p:cNvPr id="14" name="五边形 11"/>
          <p:cNvSpPr/>
          <p:nvPr/>
        </p:nvSpPr>
        <p:spPr>
          <a:xfrm>
            <a:off x="6467993" y="1091984"/>
            <a:ext cx="2280621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>
                <a:solidFill>
                  <a:srgbClr val="FFFFFF"/>
                </a:solidFill>
                <a:cs typeface="Arial" panose="020B0604020202020204" pitchFamily="34" charset="0"/>
              </a:rPr>
              <a:t>主</a:t>
            </a: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界面</a:t>
            </a:r>
            <a:r>
              <a:rPr lang="en-US" altLang="zh-CN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—</a:t>
            </a: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单品专区</a:t>
            </a:r>
            <a:endParaRPr lang="zh-CN" altLang="en-US" sz="1400" b="1" kern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94" y="1822939"/>
            <a:ext cx="2377584" cy="422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52" y="1818230"/>
            <a:ext cx="2380233" cy="423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93" y="1818230"/>
            <a:ext cx="2377584" cy="42268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51" y="1818230"/>
            <a:ext cx="2380233" cy="42315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6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5516" y="152636"/>
            <a:ext cx="8011384" cy="705600"/>
          </a:xfrm>
        </p:spPr>
        <p:txBody>
          <a:bodyPr/>
          <a:lstStyle/>
          <a:p>
            <a:r>
              <a:rPr lang="zh-CN" altLang="en-US" dirty="0">
                <a:solidFill>
                  <a:schemeClr val="accent5">
                    <a:lumMod val="25000"/>
                  </a:schemeClr>
                </a:solidFill>
              </a:rPr>
              <a:t>线上购：点对点配送到家</a:t>
            </a:r>
          </a:p>
        </p:txBody>
      </p:sp>
      <p:sp>
        <p:nvSpPr>
          <p:cNvPr id="20" name="五边形 11"/>
          <p:cNvSpPr/>
          <p:nvPr/>
        </p:nvSpPr>
        <p:spPr>
          <a:xfrm>
            <a:off x="86062" y="1045609"/>
            <a:ext cx="1893346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点击购物</a:t>
            </a:r>
          </a:p>
        </p:txBody>
      </p:sp>
      <p:sp>
        <p:nvSpPr>
          <p:cNvPr id="13" name="五边形 11"/>
          <p:cNvSpPr/>
          <p:nvPr/>
        </p:nvSpPr>
        <p:spPr>
          <a:xfrm>
            <a:off x="2383285" y="1045609"/>
            <a:ext cx="1893346" cy="372660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结算</a:t>
            </a:r>
          </a:p>
        </p:txBody>
      </p:sp>
      <p:sp>
        <p:nvSpPr>
          <p:cNvPr id="14" name="五边形 11"/>
          <p:cNvSpPr/>
          <p:nvPr/>
        </p:nvSpPr>
        <p:spPr>
          <a:xfrm>
            <a:off x="4663906" y="1037582"/>
            <a:ext cx="1893346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填写地址</a:t>
            </a:r>
          </a:p>
        </p:txBody>
      </p:sp>
      <p:sp>
        <p:nvSpPr>
          <p:cNvPr id="16" name="矩形 15"/>
          <p:cNvSpPr/>
          <p:nvPr/>
        </p:nvSpPr>
        <p:spPr>
          <a:xfrm>
            <a:off x="3329958" y="5333933"/>
            <a:ext cx="5798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</a:rPr>
              <a:t>如下错订单，半小时内在此界面取消订单</a:t>
            </a:r>
            <a:r>
              <a:rPr lang="en-US" altLang="zh-CN" dirty="0">
                <a:solidFill>
                  <a:srgbClr val="000000"/>
                </a:solidFill>
              </a:rPr>
              <a:t> </a:t>
            </a:r>
            <a:endParaRPr lang="zh-CN" altLang="zh-CN" dirty="0">
              <a:solidFill>
                <a:srgbClr val="000000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31" y="1666198"/>
            <a:ext cx="2129909" cy="37865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" y="1666198"/>
            <a:ext cx="2129909" cy="37865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77" y="1666198"/>
            <a:ext cx="2129909" cy="37865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06" y="1666196"/>
            <a:ext cx="2129909" cy="378650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五边形 11"/>
          <p:cNvSpPr/>
          <p:nvPr/>
        </p:nvSpPr>
        <p:spPr>
          <a:xfrm>
            <a:off x="6901232" y="1029555"/>
            <a:ext cx="1893346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结算成功</a:t>
            </a:r>
          </a:p>
        </p:txBody>
      </p:sp>
      <p:sp>
        <p:nvSpPr>
          <p:cNvPr id="25" name="矩形 24"/>
          <p:cNvSpPr/>
          <p:nvPr/>
        </p:nvSpPr>
        <p:spPr>
          <a:xfrm>
            <a:off x="837778" y="5333933"/>
            <a:ext cx="27563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 </a:t>
            </a:r>
            <a:endParaRPr lang="zh-CN" altLang="zh-CN" dirty="0">
              <a:solidFill>
                <a:srgbClr val="000000"/>
              </a:solidFill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6557252" y="5333933"/>
            <a:ext cx="134004" cy="27080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1062485"/>
              </p:ext>
            </p:extLst>
          </p:nvPr>
        </p:nvGraphicFramePr>
        <p:xfrm>
          <a:off x="215516" y="-99392"/>
          <a:ext cx="83169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二、线下购：到麦德龙店自由采购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Member of METRO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METRO Cash &amp; Carry, China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54BD-B933-426C-8F62-FFC4D52C010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6146" name="Picture 2" descr="T:\Operation_New\Welfare\E-Platform麦福礼平台团队\3. 运营经理更新\冉雪梅Renee\培训资料\HOL培训材料\麦福礼培训资料\图片\收银员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2877761"/>
            <a:ext cx="2196244" cy="2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11" y="2852936"/>
            <a:ext cx="2887884" cy="22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88014" y="2852936"/>
            <a:ext cx="1952496" cy="2264133"/>
            <a:chOff x="588014" y="2852936"/>
            <a:chExt cx="1952496" cy="2264133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4" y="2852936"/>
              <a:ext cx="1952496" cy="226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01435" y="3068960"/>
              <a:ext cx="1547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/>
                <a:t>Wow</a:t>
              </a:r>
              <a:r>
                <a:rPr lang="zh-CN" altLang="en-US" sz="1200" dirty="0" smtClean="0"/>
                <a:t>！账户里有</a:t>
              </a:r>
              <a:r>
                <a:rPr lang="en-US" altLang="zh-CN" sz="1200" dirty="0" smtClean="0"/>
                <a:t>500</a:t>
              </a:r>
              <a:r>
                <a:rPr lang="zh-CN" altLang="en-US" sz="1200" dirty="0" smtClean="0"/>
                <a:t>元，可以去麦德龙买东西啦！</a:t>
              </a:r>
              <a:endParaRPr lang="zh-CN" altLang="en-US" sz="1200" dirty="0"/>
            </a:p>
          </p:txBody>
        </p:sp>
      </p:grpSp>
      <p:sp>
        <p:nvSpPr>
          <p:cNvPr id="9" name="矩形 8"/>
          <p:cNvSpPr/>
          <p:nvPr/>
        </p:nvSpPr>
        <p:spPr>
          <a:xfrm>
            <a:off x="323850" y="5117069"/>
            <a:ext cx="6768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重要提醒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1600" b="1" dirty="0" smtClean="0"/>
              <a:t>采购范围：限于</a:t>
            </a:r>
            <a:r>
              <a:rPr lang="zh-CN" altLang="zh-CN" sz="1600" dirty="0" smtClean="0"/>
              <a:t>米</a:t>
            </a:r>
            <a:r>
              <a:rPr lang="zh-CN" altLang="zh-CN" sz="1600" dirty="0"/>
              <a:t>、面、油、肉、蛋、奶、水果、干果、普通月饼、粽子等符合中国传统节日的食品和教职工群众必需的日常生活用品</a:t>
            </a:r>
            <a:r>
              <a:rPr lang="en-US" altLang="zh-CN" sz="1600" dirty="0">
                <a:solidFill>
                  <a:srgbClr val="FF0000"/>
                </a:solidFill>
              </a:rPr>
              <a:t>(</a:t>
            </a:r>
            <a:r>
              <a:rPr lang="zh-CN" altLang="zh-CN" sz="1600" dirty="0">
                <a:solidFill>
                  <a:srgbClr val="FF0000"/>
                </a:solidFill>
              </a:rPr>
              <a:t>烟、酒、保健品等高档商品以及服装类</a:t>
            </a:r>
            <a:r>
              <a:rPr lang="zh-CN" altLang="zh-CN" sz="1600" dirty="0" smtClean="0">
                <a:solidFill>
                  <a:srgbClr val="FF0000"/>
                </a:solidFill>
              </a:rPr>
              <a:t>、</a:t>
            </a:r>
            <a:r>
              <a:rPr lang="zh-CN" altLang="en-US" sz="1600" dirty="0" smtClean="0">
                <a:solidFill>
                  <a:srgbClr val="FF0000"/>
                </a:solidFill>
              </a:rPr>
              <a:t>母婴产品、</a:t>
            </a:r>
            <a:r>
              <a:rPr lang="zh-CN" altLang="zh-CN" sz="1600" dirty="0" smtClean="0">
                <a:solidFill>
                  <a:srgbClr val="FF0000"/>
                </a:solidFill>
              </a:rPr>
              <a:t>办公</a:t>
            </a:r>
            <a:r>
              <a:rPr lang="zh-CN" altLang="zh-CN" sz="1600" dirty="0">
                <a:solidFill>
                  <a:srgbClr val="FF0000"/>
                </a:solidFill>
              </a:rPr>
              <a:t>用品、大型电子产品除外</a:t>
            </a:r>
            <a:r>
              <a:rPr lang="en-US" altLang="zh-CN" sz="1600" dirty="0">
                <a:solidFill>
                  <a:srgbClr val="FF0000"/>
                </a:solidFill>
              </a:rPr>
              <a:t>)</a:t>
            </a:r>
            <a:r>
              <a:rPr lang="zh-CN" altLang="en-US" sz="1600" dirty="0">
                <a:solidFill>
                  <a:srgbClr val="FF0000"/>
                </a:solidFill>
              </a:rPr>
              <a:t>。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5516" y="0"/>
            <a:ext cx="8011384" cy="944724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5">
                    <a:lumMod val="25000"/>
                  </a:schemeClr>
                </a:solidFill>
              </a:rPr>
              <a:t>APP</a:t>
            </a:r>
            <a:r>
              <a:rPr lang="zh-CN" altLang="en-US" dirty="0" smtClean="0">
                <a:solidFill>
                  <a:schemeClr val="accent5">
                    <a:lumMod val="25000"/>
                  </a:schemeClr>
                </a:solidFill>
              </a:rPr>
              <a:t>手机</a:t>
            </a:r>
            <a:r>
              <a:rPr lang="zh-CN" altLang="en-US" dirty="0">
                <a:solidFill>
                  <a:schemeClr val="accent5">
                    <a:lumMod val="25000"/>
                  </a:schemeClr>
                </a:solidFill>
              </a:rPr>
              <a:t>演示</a:t>
            </a:r>
            <a:r>
              <a:rPr lang="zh-CN" altLang="en-US" dirty="0" smtClean="0">
                <a:solidFill>
                  <a:schemeClr val="accent5">
                    <a:lumMod val="25000"/>
                  </a:schemeClr>
                </a:solidFill>
              </a:rPr>
              <a:t>：线下购操作指南</a:t>
            </a:r>
            <a:endParaRPr lang="zh-CN" alt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五边形 11"/>
          <p:cNvSpPr/>
          <p:nvPr/>
        </p:nvSpPr>
        <p:spPr>
          <a:xfrm>
            <a:off x="516367" y="1093016"/>
            <a:ext cx="2280621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>
                <a:solidFill>
                  <a:srgbClr val="FFFFFF"/>
                </a:solidFill>
                <a:cs typeface="Arial" panose="020B0604020202020204" pitchFamily="34" charset="0"/>
              </a:rPr>
              <a:t>识别二维码</a:t>
            </a:r>
          </a:p>
        </p:txBody>
      </p:sp>
      <p:sp>
        <p:nvSpPr>
          <p:cNvPr id="13" name="五边形 11"/>
          <p:cNvSpPr/>
          <p:nvPr/>
        </p:nvSpPr>
        <p:spPr>
          <a:xfrm>
            <a:off x="3448240" y="1110674"/>
            <a:ext cx="2280621" cy="372660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 smtClean="0">
                <a:solidFill>
                  <a:srgbClr val="FFFFFF"/>
                </a:solidFill>
                <a:cs typeface="Arial" panose="020B0604020202020204" pitchFamily="34" charset="0"/>
              </a:rPr>
              <a:t>到店购界面</a:t>
            </a:r>
          </a:p>
        </p:txBody>
      </p:sp>
      <p:sp>
        <p:nvSpPr>
          <p:cNvPr id="14" name="五边形 11"/>
          <p:cNvSpPr/>
          <p:nvPr/>
        </p:nvSpPr>
        <p:spPr>
          <a:xfrm>
            <a:off x="6467993" y="1091984"/>
            <a:ext cx="2280621" cy="388714"/>
          </a:xfrm>
          <a:prstGeom prst="homePlate">
            <a:avLst/>
          </a:prstGeom>
          <a:solidFill>
            <a:srgbClr val="1A3C7B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r>
              <a:rPr lang="zh-CN" altLang="en-US" sz="1400" b="1" kern="0" dirty="0">
                <a:solidFill>
                  <a:srgbClr val="FFFFFF"/>
                </a:solidFill>
                <a:cs typeface="Arial" panose="020B0604020202020204" pitchFamily="34" charset="0"/>
              </a:rPr>
              <a:t>结算</a:t>
            </a:r>
            <a:endParaRPr lang="zh-CN" altLang="en-US" sz="1400" b="1" kern="0" dirty="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20" y="2119313"/>
            <a:ext cx="2047875" cy="2047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97919" y="4725144"/>
            <a:ext cx="26642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</a:rPr>
              <a:t>扫描图中的</a:t>
            </a:r>
            <a:r>
              <a:rPr lang="zh-CN" altLang="en-US" sz="1600" dirty="0">
                <a:solidFill>
                  <a:srgbClr val="000000"/>
                </a:solidFill>
              </a:rPr>
              <a:t>二维</a:t>
            </a:r>
            <a:r>
              <a:rPr lang="zh-CN" altLang="en-US" sz="1600" dirty="0" smtClean="0">
                <a:solidFill>
                  <a:srgbClr val="000000"/>
                </a:solidFill>
              </a:rPr>
              <a:t>码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</a:rPr>
              <a:t>用户名：手机号码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r>
              <a:rPr lang="zh-CN" altLang="en-US" sz="1600" dirty="0" smtClean="0">
                <a:solidFill>
                  <a:srgbClr val="000000"/>
                </a:solidFill>
              </a:rPr>
              <a:t>密    码：验证码</a:t>
            </a:r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与点对点配送是同一帐户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000000"/>
                </a:solidFill>
              </a:rPr>
              <a:t> </a:t>
            </a:r>
            <a:endParaRPr lang="zh-CN" altLang="zh-CN" dirty="0">
              <a:solidFill>
                <a:srgbClr val="000000"/>
              </a:solidFill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10" y="1743124"/>
            <a:ext cx="2377585" cy="422681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226" y="1743125"/>
            <a:ext cx="2415974" cy="429506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椭圆 16"/>
          <p:cNvSpPr/>
          <p:nvPr/>
        </p:nvSpPr>
        <p:spPr>
          <a:xfrm>
            <a:off x="5163148" y="5294886"/>
            <a:ext cx="933139" cy="743303"/>
          </a:xfrm>
          <a:prstGeom prst="ellipse">
            <a:avLst/>
          </a:prstGeom>
          <a:noFill/>
          <a:ln w="19050">
            <a:solidFill>
              <a:srgbClr val="D70000"/>
            </a:solidFill>
            <a:prstDash val="sysDash"/>
          </a:ln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en-US" sz="1400" dirty="0"/>
          </a:p>
        </p:txBody>
      </p:sp>
      <p:sp>
        <p:nvSpPr>
          <p:cNvPr id="16" name="椭圆 15"/>
          <p:cNvSpPr/>
          <p:nvPr/>
        </p:nvSpPr>
        <p:spPr>
          <a:xfrm>
            <a:off x="3292583" y="3147354"/>
            <a:ext cx="933139" cy="743303"/>
          </a:xfrm>
          <a:prstGeom prst="ellipse">
            <a:avLst/>
          </a:prstGeom>
          <a:noFill/>
          <a:ln w="19050">
            <a:solidFill>
              <a:srgbClr val="D70000"/>
            </a:solidFill>
            <a:prstDash val="sysDash"/>
          </a:ln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0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384884"/>
            <a:ext cx="7056438" cy="922089"/>
          </a:xfrm>
        </p:spPr>
        <p:txBody>
          <a:bodyPr/>
          <a:lstStyle/>
          <a:p>
            <a:pPr algn="ctr"/>
            <a:r>
              <a:rPr lang="en-US" altLang="zh-CN" sz="4800" dirty="0" smtClean="0"/>
              <a:t>Thanks</a:t>
            </a:r>
            <a:r>
              <a:rPr lang="zh-CN" altLang="en-US" sz="4800" dirty="0" smtClean="0"/>
              <a:t>！</a:t>
            </a:r>
            <a:endParaRPr lang="zh-CN" alt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Member of METRO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METRO Cash &amp; Carry, China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0FFAA8-079E-42E9-BDBD-AA08A5B786E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文本框 5"/>
          <p:cNvSpPr txBox="1"/>
          <p:nvPr/>
        </p:nvSpPr>
        <p:spPr>
          <a:xfrm>
            <a:off x="1763688" y="4149080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</a:rPr>
              <a:t>客户经理：李丽</a:t>
            </a:r>
            <a:r>
              <a:rPr lang="zh-CN" altLang="en-US" sz="2400" dirty="0">
                <a:solidFill>
                  <a:schemeClr val="bg1"/>
                </a:solidFill>
              </a:rPr>
              <a:t>玲 </a:t>
            </a:r>
            <a:r>
              <a:rPr lang="en-US" altLang="zh-CN" sz="2400" dirty="0">
                <a:solidFill>
                  <a:schemeClr val="bg1"/>
                </a:solidFill>
              </a:rPr>
              <a:t>15659167770    </a:t>
            </a:r>
            <a:r>
              <a:rPr lang="zh-CN" altLang="en-US" sz="2400" dirty="0">
                <a:solidFill>
                  <a:schemeClr val="bg1"/>
                </a:solidFill>
              </a:rPr>
              <a:t>麦德龙客服电话：</a:t>
            </a:r>
            <a:r>
              <a:rPr lang="en-US" altLang="zh-CN" sz="2400" dirty="0">
                <a:solidFill>
                  <a:schemeClr val="bg1"/>
                </a:solidFill>
              </a:rPr>
              <a:t>059183448888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6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5&quot;&gt;&lt;elem m_fUsage=&quot;2.75969511000000000000E+000&quot;&gt;&lt;m_ppcolschidx val=&quot;0&quot;/&gt;&lt;m_rgb r=&quot;7c&quot; g=&quot;ae&quot; b=&quot;9&quot;/&gt;&lt;/elem&gt;&lt;elem m_fUsage=&quot;2.75352048900000050000E+000&quot;&gt;&lt;m_ppcolschidx val=&quot;0&quot;/&gt;&lt;m_rgb r=&quot;f6&quot; g=&quot;a9&quot; b=&quot;0&quot;/&gt;&lt;/elem&gt;&lt;elem m_fUsage=&quot;1.00000000000000000000E+000&quot;&gt;&lt;m_ppcolschidx val=&quot;0&quot;/&gt;&lt;m_rgb r=&quot;cf&quot; g=&quot;e6&quot; b=&quot;9b&quot;/&gt;&lt;/elem&gt;&lt;elem m_fUsage=&quot;3.48678440100000150000E-001&quot;&gt;&lt;m_ppcolschidx val=&quot;0&quot;/&gt;&lt;m_rgb r=&quot;a3&quot; g=&quot;b4&quot; b=&quot;d5&quot;/&gt;&lt;/elem&gt;&lt;elem m_fUsage=&quot;3.13810596090000170000E-001&quot;&gt;&lt;m_ppcolschidx val=&quot;0&quot;/&gt;&lt;m_rgb r=&quot;80&quot; g=&quot;ac&quot; b=&quot;d9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4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METRO MY+M 4-3_2014_FINAL">
  <a:themeElements>
    <a:clrScheme name="METRO Farben">
      <a:dk1>
        <a:srgbClr val="000000"/>
      </a:dk1>
      <a:lt1>
        <a:srgbClr val="FFFFFF"/>
      </a:lt1>
      <a:dk2>
        <a:srgbClr val="1A3C7B"/>
      </a:dk2>
      <a:lt2>
        <a:srgbClr val="DCDCDC"/>
      </a:lt2>
      <a:accent1>
        <a:srgbClr val="1A3C7B"/>
      </a:accent1>
      <a:accent2>
        <a:srgbClr val="FBE400"/>
      </a:accent2>
      <a:accent3>
        <a:srgbClr val="5977B3"/>
      </a:accent3>
      <a:accent4>
        <a:srgbClr val="A3B4D5"/>
      </a:accent4>
      <a:accent5>
        <a:srgbClr val="D2DAEA"/>
      </a:accent5>
      <a:accent6>
        <a:srgbClr val="A6ABB5"/>
      </a:accent6>
      <a:hlink>
        <a:srgbClr val="1A3C7B"/>
      </a:hlink>
      <a:folHlink>
        <a:srgbClr val="F500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lIns="0" tIns="0" rIns="0" bIns="0" rtlCol="0" anchor="ctr">
        <a:noAutofit/>
      </a:bodyPr>
      <a:lstStyle>
        <a:defPPr algn="ctr">
          <a:lnSpc>
            <a:spcPct val="130000"/>
          </a:lnSpc>
          <a:spcBef>
            <a:spcPts val="1400"/>
          </a:spcBef>
          <a:defRPr sz="1400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 MY+M 4-3_2014_FINAL</Template>
  <TotalTime>20180</TotalTime>
  <Words>326</Words>
  <Application>Microsoft Office PowerPoint</Application>
  <PresentationFormat>全屏显示(4:3)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黑体</vt:lpstr>
      <vt:lpstr>微软雅黑</vt:lpstr>
      <vt:lpstr>Arial</vt:lpstr>
      <vt:lpstr>Calibri</vt:lpstr>
      <vt:lpstr>Wingdings</vt:lpstr>
      <vt:lpstr>METRO MY+M 4-3_2014_FINAL</vt:lpstr>
      <vt:lpstr>麦德龙麦福礼平台线上/线下购使用流程：</vt:lpstr>
      <vt:lpstr>一、线上购操作指南</vt:lpstr>
      <vt:lpstr>线上购：点对点配送到家</vt:lpstr>
      <vt:lpstr>二、线下购：到麦德龙店自由采购 </vt:lpstr>
      <vt:lpstr>APP手机演示：线下购操作指南</vt:lpstr>
      <vt:lpstr>Thanks！</vt:lpstr>
    </vt:vector>
  </TitlesOfParts>
  <Company>Omnicom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arial Bold 16 pt AMET CONSECTETUER ADIPISCING ELIT.</dc:title>
  <dc:creator>Julia Schroeder</dc:creator>
  <dc:description>Vorlage Office 2010;_x000d_
Version 003;_x000d_
2014-06-23;</dc:description>
  <cp:lastModifiedBy>zly</cp:lastModifiedBy>
  <cp:revision>1860</cp:revision>
  <cp:lastPrinted>2019-06-13T05:09:18Z</cp:lastPrinted>
  <dcterms:created xsi:type="dcterms:W3CDTF">2014-07-01T09:34:39Z</dcterms:created>
  <dcterms:modified xsi:type="dcterms:W3CDTF">2020-10-16T00:57:48Z</dcterms:modified>
  <cp:category>METRO you &amp; metro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2014-05-02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2014-06-23</vt:lpwstr>
  </property>
</Properties>
</file>